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258" autoAdjust="0"/>
  </p:normalViewPr>
  <p:slideViewPr>
    <p:cSldViewPr snapToGrid="0">
      <p:cViewPr varScale="1">
        <p:scale>
          <a:sx n="74" d="100"/>
          <a:sy n="74" d="100"/>
        </p:scale>
        <p:origin x="1042" y="58"/>
      </p:cViewPr>
      <p:guideLst>
        <p:guide orient="horz" pos="2160"/>
        <p:guide pos="3840"/>
      </p:guideLst>
    </p:cSldViewPr>
  </p:slideViewPr>
  <p:outlineViewPr>
    <p:cViewPr>
      <p:scale>
        <a:sx n="33" d="100"/>
        <a:sy n="33" d="100"/>
      </p:scale>
      <p:origin x="0" y="-1630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7/6/2024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In Portugal, </a:t>
            </a:r>
            <a:r>
              <a:rPr lang="pt-PT" dirty="0" err="1"/>
              <a:t>since</a:t>
            </a:r>
            <a:r>
              <a:rPr lang="pt-PT" dirty="0"/>
              <a:t> 2013 (</a:t>
            </a:r>
            <a:r>
              <a:rPr lang="pt-PT" dirty="0" err="1"/>
              <a:t>over</a:t>
            </a:r>
            <a:r>
              <a:rPr lang="pt-PT" dirty="0"/>
              <a:t> 10 </a:t>
            </a:r>
            <a:r>
              <a:rPr lang="pt-PT" dirty="0" err="1"/>
              <a:t>years</a:t>
            </a:r>
            <a:r>
              <a:rPr lang="pt-PT" dirty="0"/>
              <a:t> ago), </a:t>
            </a:r>
            <a:r>
              <a:rPr lang="pt-PT" dirty="0" err="1"/>
              <a:t>there’s</a:t>
            </a:r>
            <a:r>
              <a:rPr lang="pt-PT" dirty="0"/>
              <a:t> </a:t>
            </a:r>
            <a:r>
              <a:rPr lang="pt-PT" dirty="0" err="1"/>
              <a:t>been</a:t>
            </a:r>
            <a:r>
              <a:rPr lang="pt-PT" dirty="0"/>
              <a:t> </a:t>
            </a:r>
            <a:r>
              <a:rPr lang="pt-PT" dirty="0" err="1"/>
              <a:t>an</a:t>
            </a:r>
            <a:r>
              <a:rPr lang="pt-PT" dirty="0"/>
              <a:t> </a:t>
            </a:r>
            <a:r>
              <a:rPr lang="pt-PT" dirty="0" err="1"/>
              <a:t>increase</a:t>
            </a:r>
            <a:r>
              <a:rPr lang="pt-PT" dirty="0"/>
              <a:t> </a:t>
            </a:r>
            <a:r>
              <a:rPr lang="pt-PT" dirty="0" err="1"/>
              <a:t>of</a:t>
            </a:r>
            <a:r>
              <a:rPr lang="pt-PT" dirty="0"/>
              <a:t> 1.6M </a:t>
            </a:r>
            <a:r>
              <a:rPr lang="pt-PT" dirty="0" err="1"/>
              <a:t>vehicles</a:t>
            </a:r>
            <a:r>
              <a:rPr lang="pt-PT" dirty="0"/>
              <a:t> in </a:t>
            </a:r>
            <a:r>
              <a:rPr lang="pt-PT" dirty="0" err="1"/>
              <a:t>circulation</a:t>
            </a:r>
            <a:r>
              <a:rPr lang="pt-PT" dirty="0"/>
              <a:t> </a:t>
            </a:r>
            <a:r>
              <a:rPr lang="pt-PT" dirty="0" err="1"/>
              <a:t>while</a:t>
            </a:r>
            <a:r>
              <a:rPr lang="pt-PT" dirty="0"/>
              <a:t> </a:t>
            </a:r>
            <a:r>
              <a:rPr lang="pt-PT" dirty="0" err="1"/>
              <a:t>the</a:t>
            </a:r>
            <a:r>
              <a:rPr lang="pt-PT" dirty="0"/>
              <a:t> </a:t>
            </a:r>
            <a:r>
              <a:rPr lang="pt-PT" dirty="0" err="1"/>
              <a:t>population</a:t>
            </a:r>
            <a:r>
              <a:rPr lang="pt-PT" dirty="0"/>
              <a:t> </a:t>
            </a:r>
            <a:r>
              <a:rPr lang="pt-PT" dirty="0" err="1"/>
              <a:t>has</a:t>
            </a:r>
            <a:r>
              <a:rPr lang="pt-PT" dirty="0"/>
              <a:t> </a:t>
            </a:r>
            <a:r>
              <a:rPr lang="pt-PT" dirty="0" err="1"/>
              <a:t>been</a:t>
            </a:r>
            <a:r>
              <a:rPr lang="pt-PT" dirty="0"/>
              <a:t> </a:t>
            </a:r>
            <a:r>
              <a:rPr lang="pt-PT" dirty="0" err="1"/>
              <a:t>nearly</a:t>
            </a:r>
            <a:r>
              <a:rPr lang="pt-PT" dirty="0"/>
              <a:t> </a:t>
            </a:r>
            <a:r>
              <a:rPr lang="pt-PT" dirty="0" err="1"/>
              <a:t>constant</a:t>
            </a:r>
            <a:r>
              <a:rPr lang="pt-PT" dirty="0"/>
              <a:t>.</a:t>
            </a:r>
          </a:p>
          <a:p>
            <a:pPr algn="l"/>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is</a:t>
            </a:r>
            <a:r>
              <a:rPr lang="pt-PT" dirty="0"/>
              <a:t> </a:t>
            </a:r>
            <a:r>
              <a:rPr lang="pt-PT" dirty="0" err="1"/>
              <a:t>the</a:t>
            </a:r>
            <a:r>
              <a:rPr lang="pt-PT" dirty="0"/>
              <a:t> [</a:t>
            </a:r>
            <a:r>
              <a:rPr lang="pt-PT" dirty="0" err="1"/>
              <a:t>img</a:t>
            </a:r>
            <a:r>
              <a:rPr lang="pt-PT" dirty="0"/>
              <a:t> </a:t>
            </a:r>
            <a:r>
              <a:rPr lang="pt-PT" dirty="0" err="1"/>
              <a:t>label</a:t>
            </a:r>
            <a:r>
              <a:rPr lang="pt-PT" dirty="0"/>
              <a:t>] </a:t>
            </a:r>
            <a:r>
              <a:rPr lang="pt-PT" dirty="0" err="1"/>
              <a:t>where</a:t>
            </a:r>
            <a:r>
              <a:rPr lang="pt-PT" dirty="0"/>
              <a:t> </a:t>
            </a:r>
            <a:r>
              <a:rPr lang="pt-PT" dirty="0" err="1"/>
              <a:t>the</a:t>
            </a:r>
            <a:r>
              <a:rPr lang="pt-PT" dirty="0"/>
              <a:t> </a:t>
            </a:r>
            <a:r>
              <a:rPr lang="pt-PT" dirty="0" err="1"/>
              <a:t>blue</a:t>
            </a:r>
            <a:r>
              <a:rPr lang="pt-PT" dirty="0"/>
              <a:t> </a:t>
            </a:r>
            <a:r>
              <a:rPr lang="pt-PT" dirty="0" err="1"/>
              <a:t>line</a:t>
            </a:r>
            <a:r>
              <a:rPr lang="pt-PT" dirty="0"/>
              <a:t> </a:t>
            </a:r>
            <a:r>
              <a:rPr lang="pt-PT" dirty="0" err="1"/>
              <a:t>represents</a:t>
            </a:r>
            <a:r>
              <a:rPr lang="pt-PT" dirty="0"/>
              <a:t> </a:t>
            </a:r>
            <a:r>
              <a:rPr lang="pt-PT" dirty="0" err="1"/>
              <a:t>accidents</a:t>
            </a:r>
            <a:r>
              <a:rPr lang="pt-PT" dirty="0"/>
              <a:t> </a:t>
            </a:r>
            <a:r>
              <a:rPr lang="pt-PT" dirty="0" err="1"/>
              <a:t>with</a:t>
            </a:r>
            <a:r>
              <a:rPr lang="pt-PT" dirty="0"/>
              <a:t> </a:t>
            </a:r>
            <a:r>
              <a:rPr lang="pt-PT" dirty="0" err="1"/>
              <a:t>victims</a:t>
            </a:r>
            <a:r>
              <a:rPr lang="pt-PT" dirty="0"/>
              <a:t> </a:t>
            </a:r>
            <a:r>
              <a:rPr lang="pt-PT" dirty="0" err="1"/>
              <a:t>and</a:t>
            </a:r>
            <a:r>
              <a:rPr lang="pt-PT" dirty="0"/>
              <a:t> </a:t>
            </a:r>
            <a:r>
              <a:rPr lang="pt-PT" dirty="0" err="1"/>
              <a:t>the</a:t>
            </a:r>
            <a:r>
              <a:rPr lang="pt-PT" dirty="0"/>
              <a:t> </a:t>
            </a:r>
            <a:r>
              <a:rPr lang="pt-PT" dirty="0" err="1"/>
              <a:t>red</a:t>
            </a:r>
            <a:r>
              <a:rPr lang="pt-PT" dirty="0"/>
              <a:t> </a:t>
            </a:r>
            <a:r>
              <a:rPr lang="pt-PT" dirty="0" err="1"/>
              <a:t>represents</a:t>
            </a:r>
            <a:r>
              <a:rPr lang="pt-PT" dirty="0"/>
              <a:t> </a:t>
            </a:r>
            <a:r>
              <a:rPr lang="pt-PT" dirty="0" err="1"/>
              <a:t>accidents</a:t>
            </a:r>
            <a:r>
              <a:rPr lang="pt-PT" dirty="0"/>
              <a:t> </a:t>
            </a:r>
            <a:r>
              <a:rPr lang="pt-PT" dirty="0" err="1"/>
              <a:t>with</a:t>
            </a:r>
            <a:r>
              <a:rPr lang="pt-PT" dirty="0"/>
              <a:t> </a:t>
            </a:r>
            <a:r>
              <a:rPr lang="pt-PT" dirty="0" err="1"/>
              <a:t>fatalities</a:t>
            </a:r>
            <a:r>
              <a:rPr lang="pt-PT" dirty="0"/>
              <a:t> </a:t>
            </a:r>
            <a:r>
              <a:rPr lang="pt-PT" dirty="0" err="1"/>
              <a:t>and</a:t>
            </a:r>
            <a:r>
              <a:rPr lang="pt-PT" dirty="0"/>
              <a:t> </a:t>
            </a:r>
            <a:r>
              <a:rPr lang="pt-PT" dirty="0" err="1"/>
              <a:t>serious</a:t>
            </a:r>
            <a:r>
              <a:rPr lang="pt-PT" dirty="0"/>
              <a:t> injuries. </a:t>
            </a:r>
            <a:r>
              <a:rPr lang="pt-PT" dirty="0" err="1"/>
              <a:t>The</a:t>
            </a:r>
            <a:r>
              <a:rPr lang="pt-PT" dirty="0"/>
              <a:t> </a:t>
            </a:r>
            <a:r>
              <a:rPr lang="pt-PT" dirty="0" err="1"/>
              <a:t>values</a:t>
            </a:r>
            <a:r>
              <a:rPr lang="pt-PT" dirty="0"/>
              <a:t> </a:t>
            </a:r>
            <a:r>
              <a:rPr lang="pt-PT" dirty="0" err="1"/>
              <a:t>haven’t</a:t>
            </a:r>
            <a:r>
              <a:rPr lang="pt-PT" dirty="0"/>
              <a:t> </a:t>
            </a:r>
            <a:r>
              <a:rPr lang="pt-PT" dirty="0" err="1"/>
              <a:t>changed</a:t>
            </a:r>
            <a:r>
              <a:rPr lang="pt-PT" dirty="0"/>
              <a:t> </a:t>
            </a:r>
            <a:r>
              <a:rPr lang="pt-PT" dirty="0" err="1"/>
              <a:t>much</a:t>
            </a:r>
            <a:r>
              <a:rPr lang="pt-PT" dirty="0"/>
              <a:t> </a:t>
            </a:r>
            <a:r>
              <a:rPr lang="pt-PT" dirty="0" err="1"/>
              <a:t>since</a:t>
            </a:r>
            <a:r>
              <a:rPr lang="pt-PT" dirty="0"/>
              <a:t> 2013 </a:t>
            </a:r>
            <a:r>
              <a:rPr lang="pt-PT" dirty="0" err="1"/>
              <a:t>even</a:t>
            </a:r>
            <a:r>
              <a:rPr lang="pt-PT" dirty="0"/>
              <a:t> </a:t>
            </a:r>
            <a:r>
              <a:rPr lang="pt-PT" dirty="0" err="1"/>
              <a:t>though</a:t>
            </a:r>
            <a:r>
              <a:rPr lang="pt-PT" dirty="0"/>
              <a:t> </a:t>
            </a:r>
            <a:r>
              <a:rPr lang="pt-PT" dirty="0" err="1"/>
              <a:t>there</a:t>
            </a:r>
            <a:r>
              <a:rPr lang="pt-PT" dirty="0"/>
              <a:t> </a:t>
            </a:r>
            <a:r>
              <a:rPr lang="pt-PT" dirty="0" err="1"/>
              <a:t>have</a:t>
            </a:r>
            <a:r>
              <a:rPr lang="pt-PT" dirty="0"/>
              <a:t> </a:t>
            </a:r>
            <a:r>
              <a:rPr lang="pt-PT" dirty="0" err="1"/>
              <a:t>been</a:t>
            </a:r>
            <a:r>
              <a:rPr lang="pt-PT" dirty="0"/>
              <a:t> </a:t>
            </a:r>
            <a:r>
              <a:rPr lang="pt-PT" dirty="0" err="1"/>
              <a:t>many</a:t>
            </a:r>
            <a:r>
              <a:rPr lang="pt-PT" dirty="0"/>
              <a:t> </a:t>
            </a:r>
            <a:r>
              <a:rPr lang="pt-PT" dirty="0" err="1"/>
              <a:t>attemps</a:t>
            </a:r>
            <a:r>
              <a:rPr lang="pt-PT" dirty="0"/>
              <a:t> </a:t>
            </a:r>
            <a:r>
              <a:rPr lang="pt-PT" dirty="0" err="1"/>
              <a:t>at</a:t>
            </a:r>
            <a:r>
              <a:rPr lang="pt-PT" dirty="0"/>
              <a:t> </a:t>
            </a:r>
            <a:r>
              <a:rPr lang="pt-PT" dirty="0" err="1"/>
              <a:t>enhancing</a:t>
            </a:r>
            <a:r>
              <a:rPr lang="pt-PT" dirty="0"/>
              <a:t> </a:t>
            </a:r>
            <a:r>
              <a:rPr lang="pt-PT" dirty="0" err="1"/>
              <a:t>road</a:t>
            </a:r>
            <a:r>
              <a:rPr lang="pt-PT" dirty="0"/>
              <a:t> </a:t>
            </a:r>
            <a:r>
              <a:rPr lang="pt-PT" dirty="0" err="1"/>
              <a:t>safety</a:t>
            </a:r>
            <a:r>
              <a:rPr lang="pt-PT" dirty="0"/>
              <a:t>.</a:t>
            </a:r>
          </a:p>
          <a:p>
            <a:pPr algn="l"/>
            <a:r>
              <a:rPr lang="pt-PT" dirty="0" err="1"/>
              <a:t>Road</a:t>
            </a:r>
            <a:r>
              <a:rPr lang="pt-PT" dirty="0"/>
              <a:t> </a:t>
            </a:r>
            <a:r>
              <a:rPr lang="pt-PT" dirty="0" err="1"/>
              <a:t>congestion</a:t>
            </a:r>
            <a:r>
              <a:rPr lang="pt-PT" dirty="0"/>
              <a:t> </a:t>
            </a:r>
            <a:r>
              <a:rPr lang="pt-PT" dirty="0" err="1"/>
              <a:t>is</a:t>
            </a:r>
            <a:r>
              <a:rPr lang="pt-PT" dirty="0"/>
              <a:t> </a:t>
            </a:r>
            <a:r>
              <a:rPr lang="pt-PT" dirty="0" err="1"/>
              <a:t>also</a:t>
            </a:r>
            <a:r>
              <a:rPr lang="pt-PT" dirty="0"/>
              <a:t> a natural </a:t>
            </a:r>
            <a:r>
              <a:rPr lang="pt-PT" dirty="0" err="1"/>
              <a:t>consequence</a:t>
            </a:r>
            <a:r>
              <a:rPr lang="pt-PT" dirty="0"/>
              <a:t> </a:t>
            </a:r>
            <a:r>
              <a:rPr lang="pt-PT" dirty="0" err="1"/>
              <a:t>of</a:t>
            </a:r>
            <a:r>
              <a:rPr lang="pt-PT" dirty="0"/>
              <a:t> </a:t>
            </a:r>
            <a:r>
              <a:rPr lang="pt-PT" dirty="0" err="1"/>
              <a:t>the</a:t>
            </a:r>
            <a:r>
              <a:rPr lang="pt-PT" dirty="0"/>
              <a:t> </a:t>
            </a:r>
            <a:r>
              <a:rPr lang="pt-PT" dirty="0" err="1"/>
              <a:t>increase</a:t>
            </a:r>
            <a:r>
              <a:rPr lang="pt-PT" dirty="0"/>
              <a:t> </a:t>
            </a:r>
            <a:r>
              <a:rPr lang="pt-PT" dirty="0" err="1"/>
              <a:t>of</a:t>
            </a:r>
            <a:r>
              <a:rPr lang="pt-PT" dirty="0"/>
              <a:t> </a:t>
            </a:r>
            <a:r>
              <a:rPr lang="pt-PT" dirty="0" err="1"/>
              <a:t>vehicles</a:t>
            </a:r>
            <a:r>
              <a:rPr lang="pt-PT" dirty="0"/>
              <a:t> in </a:t>
            </a:r>
            <a:r>
              <a:rPr lang="pt-PT" dirty="0" err="1"/>
              <a:t>circulation</a:t>
            </a:r>
            <a:r>
              <a:rPr lang="pt-PT" dirty="0"/>
              <a:t>.</a:t>
            </a:r>
          </a:p>
          <a:p>
            <a:pPr algn="l"/>
            <a:r>
              <a:rPr lang="pt-PT" dirty="0"/>
              <a:t> </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06/07/2024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06/07/2024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06/07/2024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06/07/2024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06/07/2024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06/07/2024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Access </a:t>
            </a:r>
            <a:r>
              <a:rPr lang="pt-PT" b="1" dirty="0"/>
              <a:t>V2X</a:t>
            </a:r>
            <a:r>
              <a:rPr lang="pt-PT" dirty="0"/>
              <a:t> </a:t>
            </a:r>
            <a:r>
              <a:rPr lang="pt-PT" dirty="0" err="1"/>
              <a:t>services</a:t>
            </a:r>
            <a:endParaRPr lang="pt-PT" dirty="0"/>
          </a:p>
          <a:p>
            <a:pPr lvl="1"/>
            <a:r>
              <a:rPr lang="pt-PT" dirty="0" err="1">
                <a:ea typeface="+mn-lt"/>
                <a:cs typeface="+mn-lt"/>
              </a:rPr>
              <a:t>Collect</a:t>
            </a:r>
            <a:r>
              <a:rPr lang="pt-PT" dirty="0">
                <a:ea typeface="+mn-lt"/>
                <a:cs typeface="+mn-lt"/>
              </a:rPr>
              <a:t> sensor data</a:t>
            </a:r>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ea typeface="+mn-lt"/>
              <a:cs typeface="+mn-lt"/>
            </a:endParaRPr>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4313791"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r>
              <a:rPr lang="pt-PT" sz="2400" dirty="0"/>
              <a:t> app</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CB2B6-3798-88FB-350E-A2A7F4F5B309}"/>
              </a:ext>
            </a:extLst>
          </p:cNvPr>
          <p:cNvPicPr>
            <a:picLocks noChangeAspect="1"/>
          </p:cNvPicPr>
          <p:nvPr/>
        </p:nvPicPr>
        <p:blipFill>
          <a:blip r:embed="rId3"/>
          <a:stretch>
            <a:fillRect/>
          </a:stretch>
        </p:blipFill>
        <p:spPr>
          <a:xfrm>
            <a:off x="838200" y="5316357"/>
            <a:ext cx="3648075" cy="1028700"/>
          </a:xfrm>
          <a:prstGeom prst="rect">
            <a:avLst/>
          </a:prstGeom>
        </p:spPr>
      </p:pic>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dirty="0"/>
          </a:p>
        </p:txBody>
      </p:sp>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grpSp>
        <p:nvGrpSpPr>
          <p:cNvPr id="8" name="Group 7">
            <a:extLst>
              <a:ext uri="{FF2B5EF4-FFF2-40B4-BE49-F238E27FC236}">
                <a16:creationId xmlns:a16="http://schemas.microsoft.com/office/drawing/2014/main" id="{C7563A26-F1CC-6531-C67D-C5801848EFDF}"/>
              </a:ext>
            </a:extLst>
          </p:cNvPr>
          <p:cNvGrpSpPr/>
          <p:nvPr/>
        </p:nvGrpSpPr>
        <p:grpSpPr>
          <a:xfrm>
            <a:off x="838200" y="1639958"/>
            <a:ext cx="10102801" cy="5218042"/>
            <a:chOff x="-373905" y="1639958"/>
            <a:chExt cx="10815312" cy="5081517"/>
          </a:xfrm>
        </p:grpSpPr>
        <p:sp>
          <p:nvSpPr>
            <p:cNvPr id="49" name="CaixaDeTexto 8">
              <a:extLst>
                <a:ext uri="{FF2B5EF4-FFF2-40B4-BE49-F238E27FC236}">
                  <a16:creationId xmlns:a16="http://schemas.microsoft.com/office/drawing/2014/main" id="{AC8AD8B2-C0C1-7159-05B2-5DDC74C2D867}"/>
                </a:ext>
              </a:extLst>
            </p:cNvPr>
            <p:cNvSpPr txBox="1"/>
            <p:nvPr/>
          </p:nvSpPr>
          <p:spPr>
            <a:xfrm>
              <a:off x="170879" y="6075144"/>
              <a:ext cx="589156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DENM</a:t>
              </a:r>
              <a:r>
                <a:rPr lang="pt-PT" sz="1800" dirty="0">
                  <a:latin typeface="+mn-lt"/>
                  <a:ea typeface="ＭＳ Ｐゴシック"/>
                </a:rPr>
                <a:t> - </a:t>
              </a:r>
              <a:r>
                <a:rPr lang="pt-PT" sz="1800" b="0" i="0" u="none" strike="noStrike" dirty="0" err="1">
                  <a:solidFill>
                    <a:srgbClr val="000000"/>
                  </a:solidFill>
                  <a:effectLst/>
                  <a:latin typeface="+mn-lt"/>
                </a:rPr>
                <a:t>Decentralized</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Environmental</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Notification</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373905" y="1639958"/>
              <a:ext cx="6901486" cy="4480748"/>
              <a:chOff x="4171784" y="1717558"/>
              <a:chExt cx="4695458"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171784" y="1717558"/>
                <a:ext cx="3144387" cy="3331068"/>
                <a:chOff x="5680248" y="1717558"/>
                <a:chExt cx="3144387"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0248" y="1717558"/>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5504" y="1717559"/>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2130" y="1732376"/>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44001" y="1659891"/>
              <a:ext cx="2192896" cy="4415124"/>
            </a:xfrm>
            <a:prstGeom prst="rect">
              <a:avLst/>
            </a:prstGeom>
          </p:spPr>
        </p:pic>
        <p:sp>
          <p:nvSpPr>
            <p:cNvPr id="65" name="CaixaDeTexto 8">
              <a:extLst>
                <a:ext uri="{FF2B5EF4-FFF2-40B4-BE49-F238E27FC236}">
                  <a16:creationId xmlns:a16="http://schemas.microsoft.com/office/drawing/2014/main" id="{955B2412-736F-A0B0-1296-7D94BA7812FA}"/>
                </a:ext>
              </a:extLst>
            </p:cNvPr>
            <p:cNvSpPr txBox="1"/>
            <p:nvPr/>
          </p:nvSpPr>
          <p:spPr>
            <a:xfrm>
              <a:off x="6606351" y="6075015"/>
              <a:ext cx="3835056"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ea typeface="ＭＳ Ｐゴシック"/>
                </a:rPr>
                <a:t>VAM</a:t>
              </a:r>
              <a:r>
                <a:rPr lang="pt-PT" sz="1800" dirty="0">
                  <a:latin typeface="+mn-lt"/>
                  <a:ea typeface="ＭＳ Ｐゴシック"/>
                </a:rPr>
                <a:t> - </a:t>
              </a:r>
              <a:r>
                <a:rPr lang="pt-PT" sz="1800" b="0" i="0" u="none" strike="noStrike" dirty="0">
                  <a:solidFill>
                    <a:srgbClr val="000000"/>
                  </a:solidFill>
                  <a:effectLst/>
                  <a:latin typeface="+mn-lt"/>
                </a:rPr>
                <a:t>VRU </a:t>
              </a:r>
              <a:r>
                <a:rPr lang="pt-PT" sz="1800" b="0" i="0" u="none" strike="noStrike" dirty="0" err="1">
                  <a:solidFill>
                    <a:srgbClr val="000000"/>
                  </a:solidFill>
                  <a:effectLst/>
                  <a:latin typeface="+mn-lt"/>
                </a:rPr>
                <a:t>Awareness</a:t>
              </a:r>
              <a:r>
                <a:rPr lang="pt-PT" sz="1800" b="0" i="0" u="none" strike="noStrike" dirty="0">
                  <a:solidFill>
                    <a:srgbClr val="000000"/>
                  </a:solidFill>
                  <a:effectLst/>
                  <a:latin typeface="+mn-lt"/>
                </a:rPr>
                <a:t> </a:t>
              </a:r>
              <a:r>
                <a:rPr lang="pt-PT" sz="1800" b="0" i="0" u="none" strike="noStrike" dirty="0" err="1">
                  <a:solidFill>
                    <a:srgbClr val="000000"/>
                  </a:solidFill>
                  <a:effectLst/>
                  <a:latin typeface="+mn-lt"/>
                </a:rPr>
                <a:t>Message</a:t>
              </a:r>
              <a:endParaRPr lang="pt-PT" sz="1800" b="1" dirty="0">
                <a:latin typeface="+mn-lt"/>
              </a:endParaRPr>
            </a:p>
          </p:txBody>
        </p:sp>
      </p:gr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endParaRPr lang="pt-PT" dirty="0"/>
          </a:p>
        </p:txBody>
      </p:sp>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43155" y="1431261"/>
            <a:ext cx="2129124" cy="4841217"/>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77212" y="1431261"/>
            <a:ext cx="2135992" cy="4888371"/>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411194" y="1441079"/>
            <a:ext cx="1835447" cy="2631490"/>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spcBef>
                <a:spcPts val="600"/>
              </a:spcBef>
            </a:pPr>
            <a:r>
              <a:rPr lang="pt-PT" sz="2000" b="1" i="0" u="none" strike="noStrike" dirty="0">
                <a:solidFill>
                  <a:srgbClr val="000000"/>
                </a:solidFill>
                <a:effectLst/>
                <a:highlight>
                  <a:srgbClr val="F5F5F5"/>
                </a:highlight>
                <a:latin typeface="+mn-lt"/>
              </a:rPr>
              <a:t>CAM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Cooperative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Awareness</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r>
              <a:rPr lang="en-US" sz="2000" b="0" i="0" dirty="0">
                <a:solidFill>
                  <a:srgbClr val="000000"/>
                </a:solidFill>
                <a:effectLst/>
                <a:highlight>
                  <a:srgbClr val="F5F5F5"/>
                </a:highlight>
                <a:latin typeface="+mn-lt"/>
              </a:rPr>
              <a:t>​</a:t>
            </a:r>
          </a:p>
          <a:p>
            <a:pPr fontAlgn="base">
              <a:spcBef>
                <a:spcPts val="600"/>
              </a:spcBef>
            </a:pPr>
            <a:r>
              <a:rPr lang="pt-PT" sz="2000" b="1" i="0" u="none" strike="noStrike" dirty="0">
                <a:solidFill>
                  <a:srgbClr val="000000"/>
                </a:solidFill>
                <a:effectLst/>
                <a:highlight>
                  <a:srgbClr val="F5F5F5"/>
                </a:highlight>
                <a:latin typeface="+mn-lt"/>
              </a:rPr>
              <a:t>CPM</a:t>
            </a:r>
            <a:r>
              <a:rPr lang="pt-PT" sz="2000" b="0" i="0" u="none" strike="noStrike" dirty="0">
                <a:solidFill>
                  <a:srgbClr val="000000"/>
                </a:solidFill>
                <a:effectLst/>
                <a:highlight>
                  <a:srgbClr val="F5F5F5"/>
                </a:highlight>
                <a:latin typeface="+mn-lt"/>
              </a:rPr>
              <a:t> - </a:t>
            </a:r>
            <a:r>
              <a:rPr lang="pt-PT" sz="2000" b="0" i="0" u="none" strike="noStrike" dirty="0" err="1">
                <a:solidFill>
                  <a:srgbClr val="000000"/>
                </a:solidFill>
                <a:effectLst/>
                <a:highlight>
                  <a:srgbClr val="F5F5F5"/>
                </a:highlight>
                <a:latin typeface="+mn-lt"/>
              </a:rPr>
              <a:t>Collective</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Perception</a:t>
            </a:r>
            <a:r>
              <a:rPr lang="pt-PT" sz="2000" b="0" i="0" u="none" strike="noStrike" dirty="0">
                <a:solidFill>
                  <a:srgbClr val="000000"/>
                </a:solidFill>
                <a:effectLst/>
                <a:highlight>
                  <a:srgbClr val="F5F5F5"/>
                </a:highlight>
                <a:latin typeface="+mn-lt"/>
              </a:rPr>
              <a:t> </a:t>
            </a:r>
            <a:r>
              <a:rPr lang="pt-PT" sz="2000" b="0" i="0" u="none" strike="noStrike" dirty="0" err="1">
                <a:solidFill>
                  <a:srgbClr val="000000"/>
                </a:solidFill>
                <a:effectLst/>
                <a:highlight>
                  <a:srgbClr val="F5F5F5"/>
                </a:highlight>
                <a:latin typeface="+mn-lt"/>
              </a:rPr>
              <a:t>Message</a:t>
            </a:r>
            <a:endParaRPr lang="pt-PT" sz="2000" b="1" dirty="0">
              <a:latin typeface="+mn-lt"/>
            </a:endParaRPr>
          </a:p>
        </p:txBody>
      </p:sp>
      <p:sp>
        <p:nvSpPr>
          <p:cNvPr id="43" name="CaixaDeTexto 11">
            <a:extLst>
              <a:ext uri="{FF2B5EF4-FFF2-40B4-BE49-F238E27FC236}">
                <a16:creationId xmlns:a16="http://schemas.microsoft.com/office/drawing/2014/main" id="{35371680-1151-1122-B188-78A9D6F8A1DB}"/>
              </a:ext>
            </a:extLst>
          </p:cNvPr>
          <p:cNvSpPr txBox="1"/>
          <p:nvPr/>
        </p:nvSpPr>
        <p:spPr>
          <a:xfrm>
            <a:off x="8381523" y="1441079"/>
            <a:ext cx="1490260" cy="132343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2000" b="1" i="0" u="none" strike="noStrike" dirty="0">
                <a:solidFill>
                  <a:srgbClr val="000000"/>
                </a:solidFill>
                <a:effectLst/>
                <a:highlight>
                  <a:srgbClr val="F5F5F5"/>
                </a:highlight>
                <a:latin typeface="+mn-lt"/>
              </a:rPr>
              <a:t>HDMAP </a:t>
            </a:r>
            <a:r>
              <a:rPr lang="pt-PT" sz="2000" i="0" u="none" strike="noStrike" dirty="0">
                <a:solidFill>
                  <a:srgbClr val="000000"/>
                </a:solidFill>
                <a:effectLst/>
                <a:highlight>
                  <a:srgbClr val="F5F5F5"/>
                </a:highlight>
                <a:latin typeface="+mn-lt"/>
              </a:rPr>
              <a:t>- </a:t>
            </a:r>
            <a:r>
              <a:rPr lang="en-US" sz="2000" b="0" i="0" dirty="0">
                <a:solidFill>
                  <a:srgbClr val="000000"/>
                </a:solidFill>
                <a:effectLst/>
                <a:highlight>
                  <a:srgbClr val="F5F5F5"/>
                </a:highlight>
                <a:latin typeface="+mn-lt"/>
              </a:rPr>
              <a:t>​High-Definition Maps</a:t>
            </a:r>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195780" y="1431261"/>
            <a:ext cx="2129124" cy="4888371"/>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4444596" y="1391698"/>
            <a:ext cx="1832146"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pt-PT" sz="2000" b="1" i="0" u="none" strike="noStrike" dirty="0">
                <a:solidFill>
                  <a:srgbClr val="000000"/>
                </a:solidFill>
                <a:effectLst/>
                <a:highlight>
                  <a:srgbClr val="F5F5F5"/>
                </a:highlight>
                <a:latin typeface="+mn-lt"/>
              </a:rPr>
              <a:t>IVIM</a:t>
            </a:r>
            <a:r>
              <a:rPr lang="pt-PT" sz="2000" b="0" i="0" u="none" strike="noStrike" dirty="0">
                <a:solidFill>
                  <a:srgbClr val="000000"/>
                </a:solidFill>
                <a:effectLst/>
                <a:highlight>
                  <a:srgbClr val="F5F5F5"/>
                </a:highlight>
                <a:latin typeface="+mn-lt"/>
              </a:rPr>
              <a:t> - </a:t>
            </a:r>
            <a:r>
              <a:rPr lang="fr-FR" sz="2000" b="0" i="0" u="none" strike="noStrike" dirty="0">
                <a:solidFill>
                  <a:srgbClr val="000000"/>
                </a:solidFill>
                <a:effectLst/>
                <a:highlight>
                  <a:srgbClr val="F5F5F5"/>
                </a:highlight>
                <a:latin typeface="+mn-lt"/>
              </a:rPr>
              <a:t>Infrastructure to </a:t>
            </a:r>
            <a:r>
              <a:rPr lang="fr-FR" sz="2000" b="0" i="0" u="none" strike="noStrike" dirty="0" err="1">
                <a:solidFill>
                  <a:srgbClr val="000000"/>
                </a:solidFill>
                <a:effectLst/>
                <a:highlight>
                  <a:srgbClr val="F5F5F5"/>
                </a:highlight>
                <a:latin typeface="+mn-lt"/>
              </a:rPr>
              <a:t>Vehicle</a:t>
            </a:r>
            <a:r>
              <a:rPr lang="fr-FR" sz="2000" b="0" i="0" u="none" strike="noStrike" dirty="0">
                <a:solidFill>
                  <a:srgbClr val="000000"/>
                </a:solidFill>
                <a:effectLst/>
                <a:highlight>
                  <a:srgbClr val="F5F5F5"/>
                </a:highlight>
                <a:latin typeface="+mn-lt"/>
              </a:rPr>
              <a:t> Information Message</a:t>
            </a:r>
            <a:r>
              <a:rPr lang="en-US" sz="2000" b="0" i="0" dirty="0">
                <a:solidFill>
                  <a:srgbClr val="000000"/>
                </a:solidFill>
                <a:effectLst/>
                <a:highlight>
                  <a:srgbClr val="F5F5F5"/>
                </a:highlight>
                <a:latin typeface="+mn-lt"/>
              </a:rPr>
              <a:t>​</a:t>
            </a:r>
          </a:p>
        </p:txBody>
      </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Standard </a:t>
            </a:r>
            <a:r>
              <a:rPr lang="pt-PT" b="1" dirty="0">
                <a:solidFill>
                  <a:srgbClr val="000000"/>
                </a:solidFill>
                <a:highlight>
                  <a:srgbClr val="F5F5F5"/>
                </a:highlight>
              </a:rPr>
              <a:t>V2X</a:t>
            </a:r>
            <a:r>
              <a:rPr lang="pt-PT" dirty="0">
                <a:solidFill>
                  <a:srgbClr val="000000"/>
                </a:solidFill>
                <a:highlight>
                  <a:srgbClr val="F5F5F5"/>
                </a:highlight>
              </a:rPr>
              <a:t> </a:t>
            </a:r>
            <a:r>
              <a:rPr lang="pt-PT" dirty="0" err="1">
                <a:solidFill>
                  <a:srgbClr val="000000"/>
                </a:solidFill>
                <a:highlight>
                  <a:srgbClr val="F5F5F5"/>
                </a:highlight>
              </a:rPr>
              <a:t>Messages</a:t>
            </a:r>
            <a:endParaRPr lang="pt-PT" dirty="0"/>
          </a:p>
        </p:txBody>
      </p:sp>
      <p:sp>
        <p:nvSpPr>
          <p:cNvPr id="3" name="Subtítulo 2"/>
          <p:cNvSpPr>
            <a:spLocks noGrp="1"/>
          </p:cNvSpPr>
          <p:nvPr>
            <p:ph idx="1"/>
          </p:nvPr>
        </p:nvSpPr>
        <p:spPr>
          <a:xfrm>
            <a:off x="879384" y="1690688"/>
            <a:ext cx="2443480" cy="4351338"/>
          </a:xfrm>
        </p:spPr>
        <p:txBody>
          <a:bodyPr vert="horz" lIns="91440" tIns="45720" rIns="91440" bIns="45720" rtlCol="0" anchor="t">
            <a:noAutofit/>
          </a:bodyPr>
          <a:lstStyle/>
          <a:p>
            <a:pPr marL="0" indent="0" fontAlgn="base">
              <a:buNone/>
            </a:pPr>
            <a:r>
              <a:rPr lang="en-US" sz="2000" b="1" dirty="0">
                <a:solidFill>
                  <a:srgbClr val="000000"/>
                </a:solidFill>
              </a:rPr>
              <a:t>EVCSNM </a:t>
            </a:r>
            <a:r>
              <a:rPr lang="en-US" sz="2000" dirty="0">
                <a:solidFill>
                  <a:srgbClr val="000000"/>
                </a:solidFill>
              </a:rPr>
              <a:t>– Electric Vehicle Charging Spot Notification Message</a:t>
            </a:r>
            <a:endParaRPr lang="en-US" sz="2000" b="1" dirty="0">
              <a:solidFill>
                <a:srgbClr val="000000"/>
              </a:solidFill>
            </a:endParaRPr>
          </a:p>
          <a:p>
            <a:pPr marL="0" indent="0" fontAlgn="base">
              <a:buNone/>
            </a:pPr>
            <a:r>
              <a:rPr lang="en-US" sz="2000" b="1" i="0" dirty="0">
                <a:solidFill>
                  <a:srgbClr val="000000"/>
                </a:solidFill>
                <a:effectLst/>
              </a:rPr>
              <a:t>EVRSRM </a:t>
            </a:r>
            <a:r>
              <a:rPr lang="en-US" sz="2000" i="0" dirty="0">
                <a:solidFill>
                  <a:srgbClr val="000000"/>
                </a:solidFill>
                <a:effectLst/>
              </a:rPr>
              <a:t>– Electric Vehicle Recharging Spot Reservation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6165175" y="1690688"/>
            <a:ext cx="1952600" cy="1631216"/>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fontAlgn="base"/>
            <a:r>
              <a:rPr lang="en-US" sz="2000" b="1" i="0" dirty="0">
                <a:solidFill>
                  <a:srgbClr val="000000"/>
                </a:solidFill>
                <a:effectLst/>
              </a:rPr>
              <a:t>SAEM </a:t>
            </a:r>
            <a:r>
              <a:rPr lang="en-US" sz="2000" i="0" dirty="0">
                <a:solidFill>
                  <a:srgbClr val="000000"/>
                </a:solidFill>
                <a:effectLst/>
              </a:rPr>
              <a:t>– Services Announcement Essential Message</a:t>
            </a:r>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333886"/>
            <a:ext cx="1719783" cy="2022464"/>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575" y="1690691"/>
            <a:ext cx="2200722" cy="4762915"/>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8422" y="1690688"/>
            <a:ext cx="2200722" cy="476291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rPr>
              <a:t>Sensor </a:t>
            </a:r>
            <a:r>
              <a:rPr lang="pt-PT" dirty="0" err="1">
                <a:solidFill>
                  <a:srgbClr val="000000"/>
                </a:solidFill>
                <a:highlight>
                  <a:srgbClr val="F5F5F5"/>
                </a:highlight>
              </a:rPr>
              <a:t>M</a:t>
            </a:r>
            <a:r>
              <a:rPr lang="pt-PT" sz="4400" b="0" i="0" u="none" strike="noStrike" dirty="0" err="1">
                <a:solidFill>
                  <a:srgbClr val="000000"/>
                </a:solidFill>
                <a:effectLst/>
                <a:highlight>
                  <a:srgbClr val="F5F5F5"/>
                </a:highlight>
              </a:rPr>
              <a:t>essages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Proprietary</a:t>
            </a:r>
            <a:r>
              <a:rPr lang="pt-PT" sz="4400" b="0" i="0" u="none" strike="noStrike" dirty="0">
                <a:solidFill>
                  <a:srgbClr val="000000"/>
                </a:solidFill>
                <a:effectLst/>
                <a:highlight>
                  <a:srgbClr val="F5F5F5"/>
                </a:highlight>
              </a:rPr>
              <a:t>)</a:t>
            </a:r>
            <a:endParaRPr lang="pt-PT" dirty="0"/>
          </a:p>
        </p:txBody>
      </p:sp>
      <p:sp>
        <p:nvSpPr>
          <p:cNvPr id="3" name="Subtítulo 2"/>
          <p:cNvSpPr>
            <a:spLocks noGrp="1"/>
          </p:cNvSpPr>
          <p:nvPr>
            <p:ph idx="1"/>
          </p:nvPr>
        </p:nvSpPr>
        <p:spPr>
          <a:xfrm>
            <a:off x="838200" y="1690688"/>
            <a:ext cx="3754120" cy="4351338"/>
          </a:xfrm>
        </p:spPr>
        <p:txBody>
          <a:bodyPr vert="horz" lIns="91440" tIns="45720" rIns="91440" bIns="45720" rtlCol="0" anchor="t">
            <a:noAutofit/>
          </a:bodyPr>
          <a:lstStyle/>
          <a:p>
            <a:pPr marL="0" indent="0" fontAlgn="base">
              <a:buNone/>
            </a:pP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1"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SPVSM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SmartPhone’s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i="0" u="none" strike="noStrike" dirty="0">
                <a:solidFill>
                  <a:srgbClr val="000000"/>
                </a:solidFill>
                <a:effectLst/>
                <a:highlight>
                  <a:srgbClr val="F5F5F5"/>
                </a:highlight>
              </a:rPr>
              <a:t>OVSM</a:t>
            </a:r>
            <a:r>
              <a:rPr lang="pt-PT" sz="2000" b="0" i="0" u="none" strike="noStrike" dirty="0">
                <a:solidFill>
                  <a:srgbClr val="000000"/>
                </a:solidFill>
                <a:effectLst/>
                <a:highlight>
                  <a:srgbClr val="F5F5F5"/>
                </a:highlight>
              </a:rPr>
              <a:t> – OBD-</a:t>
            </a:r>
            <a:r>
              <a:rPr lang="pt-PT" sz="2000" b="0" i="0" u="none" strike="noStrike" dirty="0" err="1">
                <a:solidFill>
                  <a:srgbClr val="000000"/>
                </a:solidFill>
                <a:effectLst/>
                <a:highlight>
                  <a:srgbClr val="F5F5F5"/>
                </a:highlight>
              </a:rPr>
              <a:t>II’s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endParaRPr lang="pt-PT" sz="2000" b="0" i="0" u="none" strike="noStrike" dirty="0">
              <a:solidFill>
                <a:srgbClr val="000000"/>
              </a:solidFill>
              <a:effectLst/>
              <a:highlight>
                <a:srgbClr val="F5F5F5"/>
              </a:highlight>
            </a:endParaRPr>
          </a:p>
          <a:p>
            <a:pPr fontAlgn="base"/>
            <a:r>
              <a:rPr lang="pt-PT" sz="2000" b="1" dirty="0">
                <a:solidFill>
                  <a:srgbClr val="000000"/>
                </a:solidFill>
                <a:highlight>
                  <a:srgbClr val="F5F5F5"/>
                </a:highlight>
              </a:rPr>
              <a:t>SN</a:t>
            </a:r>
            <a:r>
              <a:rPr lang="pt-PT" sz="2000" b="1" i="0" u="none" strike="noStrike" dirty="0">
                <a:solidFill>
                  <a:srgbClr val="000000"/>
                </a:solidFill>
                <a:effectLst/>
                <a:highlight>
                  <a:srgbClr val="F5F5F5"/>
                </a:highlight>
              </a:rPr>
              <a:t>VSM</a:t>
            </a:r>
            <a:r>
              <a:rPr lang="pt-PT" sz="2000" b="0" i="0" u="none" strike="noStrike" dirty="0">
                <a:solidFill>
                  <a:srgbClr val="000000"/>
                </a:solidFill>
                <a:effectLst/>
                <a:highlight>
                  <a:srgbClr val="F5F5F5"/>
                </a:highlight>
              </a:rPr>
              <a:t> – </a:t>
            </a:r>
            <a:r>
              <a:rPr lang="pt-PT" sz="2000" b="0" i="0" u="none" strike="noStrike" dirty="0" err="1">
                <a:solidFill>
                  <a:srgbClr val="000000"/>
                </a:solidFill>
                <a:effectLst/>
                <a:highlight>
                  <a:srgbClr val="F5F5F5"/>
                </a:highlight>
              </a:rPr>
              <a:t>SoNar’s</a:t>
            </a:r>
            <a:r>
              <a:rPr lang="pt-PT" sz="2000" b="0" i="0" u="none" strike="noStrike" dirty="0">
                <a:solidFill>
                  <a:srgbClr val="000000"/>
                </a:solidFill>
                <a:effectLst/>
                <a:highlight>
                  <a:srgbClr val="F5F5F5"/>
                </a:highlight>
              </a:rPr>
              <a:t> </a:t>
            </a:r>
            <a:r>
              <a:rPr lang="en-US" sz="2000" b="0" i="0" u="none" strike="noStrike" dirty="0">
                <a:solidFill>
                  <a:srgbClr val="000000"/>
                </a:solidFill>
                <a:effectLst/>
                <a:highlight>
                  <a:srgbClr val="F5F5F5"/>
                </a:highlight>
              </a:rPr>
              <a:t>Vehicular</a:t>
            </a:r>
            <a:r>
              <a:rPr lang="pt-PT" sz="2000" b="0" i="0" u="none" strike="noStrike" dirty="0">
                <a:solidFill>
                  <a:srgbClr val="000000"/>
                </a:solidFill>
                <a:effectLst/>
                <a:highlight>
                  <a:srgbClr val="F5F5F5"/>
                </a:highlight>
              </a:rPr>
              <a:t> Sensor </a:t>
            </a:r>
            <a:r>
              <a:rPr lang="pt-PT" sz="2000" b="0" i="0" u="none" strike="noStrike" dirty="0" err="1">
                <a:solidFill>
                  <a:srgbClr val="000000"/>
                </a:solidFill>
                <a:effectLst/>
                <a:highlight>
                  <a:srgbClr val="F5F5F5"/>
                </a:highlight>
              </a:rPr>
              <a:t>Message</a:t>
            </a:r>
            <a:r>
              <a:rPr lang="pt-PT" sz="2000" b="0" i="0" u="none" strike="noStrike" dirty="0">
                <a:solidFill>
                  <a:srgbClr val="000000"/>
                </a:solidFill>
                <a:effectLst/>
                <a:highlight>
                  <a:srgbClr val="F5F5F5"/>
                </a:highlight>
              </a:rPr>
              <a:t> (</a:t>
            </a:r>
            <a:r>
              <a:rPr lang="pt-PT" sz="2000" b="0" i="0" u="none" strike="noStrike" dirty="0" err="1">
                <a:solidFill>
                  <a:srgbClr val="000000"/>
                </a:solidFill>
                <a:effectLst/>
                <a:highlight>
                  <a:srgbClr val="F5F5F5"/>
                </a:highlight>
              </a:rPr>
              <a:t>Boats</a:t>
            </a:r>
            <a:r>
              <a:rPr lang="pt-PT" sz="2000" b="0" i="0" u="none" strike="noStrike" dirty="0">
                <a:solidFill>
                  <a:srgbClr val="000000"/>
                </a:solidFill>
                <a:effectLst/>
                <a:highlight>
                  <a:srgbClr val="F5F5F5"/>
                </a:highlight>
              </a:rPr>
              <a:t>)</a:t>
            </a:r>
          </a:p>
          <a:p>
            <a:pPr fontAlgn="base"/>
            <a:endParaRPr lang="en-US" sz="2000" b="0" i="0" dirty="0">
              <a:solidFill>
                <a:srgbClr val="000000"/>
              </a:solidFill>
              <a:effectLst/>
              <a:highlight>
                <a:srgbClr val="F5F5F5"/>
              </a:highligh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307" y="1690688"/>
            <a:ext cx="2059346" cy="4530561"/>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6922322" y="625882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439" y="1690688"/>
            <a:ext cx="2059346" cy="4530561"/>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10373" y="1709474"/>
            <a:ext cx="2059346" cy="4530561"/>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rPr>
              <a:t>Thinking</a:t>
            </a:r>
            <a:r>
              <a:rPr lang="pt-PT" b="1" dirty="0">
                <a:solidFill>
                  <a:srgbClr val="000000"/>
                </a:solidFill>
                <a:highlight>
                  <a:srgbClr val="F5F5F5"/>
                </a:highlight>
              </a:rPr>
              <a:t> </a:t>
            </a:r>
            <a:r>
              <a:rPr lang="pt-PT" b="1" dirty="0" err="1">
                <a:solidFill>
                  <a:srgbClr val="000000"/>
                </a:solidFill>
                <a:highlight>
                  <a:srgbClr val="F5F5F5"/>
                </a:highlight>
              </a:rPr>
              <a:t>aloud</a:t>
            </a:r>
            <a:endParaRPr lang="pt-PT" b="1" dirty="0">
              <a:solidFill>
                <a:srgbClr val="000000"/>
              </a:solidFill>
              <a:highlight>
                <a:srgbClr val="F5F5F5"/>
              </a:highlight>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1" y="1825625"/>
            <a:ext cx="5435600" cy="4351338"/>
          </a:xfrm>
        </p:spPr>
        <p:txBody>
          <a:bodyPr/>
          <a:lstStyle/>
          <a:p>
            <a:r>
              <a:rPr lang="en-US" sz="2400" dirty="0"/>
              <a:t>Evaluators already familiar with the application and it’s features</a:t>
            </a:r>
            <a:endParaRPr lang="pt-PT" sz="2400" dirty="0"/>
          </a:p>
          <a:p>
            <a:r>
              <a:rPr lang="en-US" sz="2400" dirty="0"/>
              <a:t>10 general heuristics</a:t>
            </a:r>
            <a:endParaRPr lang="pt-PT" sz="2400" dirty="0"/>
          </a:p>
          <a:p>
            <a:r>
              <a:rPr lang="pt-PT" sz="2400" dirty="0" err="1"/>
              <a:t>Problems</a:t>
            </a:r>
            <a:r>
              <a:rPr lang="pt-PT" sz="2400" dirty="0"/>
              <a:t> are </a:t>
            </a:r>
            <a:r>
              <a:rPr lang="pt-PT" sz="2400" dirty="0" err="1"/>
              <a:t>classified</a:t>
            </a:r>
            <a:r>
              <a:rPr lang="pt-PT" sz="2400" dirty="0"/>
              <a:t>:</a:t>
            </a:r>
          </a:p>
          <a:p>
            <a:pPr lvl="1"/>
            <a:r>
              <a:rPr lang="pt-PT" sz="2000" dirty="0" err="1"/>
              <a:t>by</a:t>
            </a:r>
            <a:r>
              <a:rPr lang="pt-PT" sz="2000" dirty="0"/>
              <a:t> </a:t>
            </a:r>
            <a:r>
              <a:rPr lang="pt-PT" sz="2000" dirty="0" err="1"/>
              <a:t>the</a:t>
            </a:r>
            <a:r>
              <a:rPr lang="pt-PT" sz="2000" dirty="0"/>
              <a:t> </a:t>
            </a:r>
            <a:r>
              <a:rPr lang="pt-PT" sz="2000" dirty="0" err="1"/>
              <a:t>heuristic</a:t>
            </a:r>
            <a:r>
              <a:rPr lang="pt-PT" sz="2000" dirty="0"/>
              <a:t> </a:t>
            </a:r>
            <a:r>
              <a:rPr lang="pt-PT" sz="2000" dirty="0" err="1"/>
              <a:t>that</a:t>
            </a:r>
            <a:r>
              <a:rPr lang="pt-PT" sz="2000" dirty="0"/>
              <a:t> relates </a:t>
            </a:r>
            <a:r>
              <a:rPr lang="pt-PT" sz="2000" dirty="0" err="1"/>
              <a:t>most</a:t>
            </a:r>
            <a:r>
              <a:rPr lang="pt-PT" sz="2000" dirty="0"/>
              <a:t> to </a:t>
            </a:r>
            <a:r>
              <a:rPr lang="pt-PT" sz="2000" dirty="0" err="1"/>
              <a:t>it</a:t>
            </a:r>
            <a:endParaRPr lang="pt-PT" sz="2000" dirty="0"/>
          </a:p>
          <a:p>
            <a:pPr lvl="1"/>
            <a:r>
              <a:rPr lang="pt-PT" sz="2000" dirty="0" err="1"/>
              <a:t>by</a:t>
            </a:r>
            <a:r>
              <a:rPr lang="pt-PT" sz="2000" dirty="0"/>
              <a:t> </a:t>
            </a:r>
            <a:r>
              <a:rPr lang="pt-PT" sz="2000" dirty="0" err="1"/>
              <a:t>severity</a:t>
            </a:r>
            <a:endParaRPr lang="pt-PT" sz="2000"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423446" y="5647174"/>
            <a:ext cx="226510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Severity</a:t>
            </a:r>
            <a:r>
              <a:rPr lang="pt-PT" sz="1800" dirty="0">
                <a:latin typeface="+mn-lt"/>
              </a:rPr>
              <a:t> rating </a:t>
            </a:r>
            <a:r>
              <a:rPr lang="pt-PT" sz="1800" dirty="0" err="1">
                <a:latin typeface="+mn-lt"/>
              </a:rPr>
              <a:t>scale</a:t>
            </a:r>
            <a:endParaRPr lang="pt-PT" sz="1800" dirty="0">
              <a:latin typeface="+mn-lt"/>
            </a:endParaRPr>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76308"/>
            <a:ext cx="444809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Ideal </a:t>
            </a:r>
            <a:r>
              <a:rPr lang="pt-PT" sz="1800" dirty="0" err="1">
                <a:latin typeface="+mn-lt"/>
              </a:rPr>
              <a:t>number</a:t>
            </a:r>
            <a:r>
              <a:rPr lang="pt-PT" sz="1800" dirty="0">
                <a:latin typeface="+mn-lt"/>
              </a:rPr>
              <a:t> </a:t>
            </a:r>
            <a:r>
              <a:rPr lang="pt-PT" sz="1800" dirty="0" err="1">
                <a:latin typeface="+mn-lt"/>
              </a:rPr>
              <a:t>of</a:t>
            </a:r>
            <a:r>
              <a:rPr lang="pt-PT" sz="1800" dirty="0">
                <a:latin typeface="+mn-lt"/>
              </a:rPr>
              <a:t> </a:t>
            </a:r>
            <a:r>
              <a:rPr lang="pt-PT" sz="1800" dirty="0" err="1">
                <a:latin typeface="+mn-lt"/>
              </a:rPr>
              <a:t>evaluators</a:t>
            </a:r>
            <a:r>
              <a:rPr lang="pt-PT" sz="1800" dirty="0">
                <a:latin typeface="+mn-lt"/>
              </a:rPr>
              <a:t> – Nielsen </a:t>
            </a:r>
            <a:r>
              <a:rPr lang="pt-PT" sz="1800" dirty="0" err="1">
                <a:latin typeface="+mn-lt"/>
              </a:rPr>
              <a:t>group</a:t>
            </a:r>
            <a:endParaRPr lang="pt-PT" sz="1800" dirty="0">
              <a:latin typeface="+mn-lt"/>
            </a:endParaRPr>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833015"/>
            <a:ext cx="3997311" cy="646331"/>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the usability test by age (10 - 79)</a:t>
            </a:r>
            <a:endParaRPr lang="pt-PT" sz="1800" dirty="0">
              <a:latin typeface="+mn-lt"/>
            </a:endParaRPr>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164536" y="6031257"/>
            <a:ext cx="424510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800" dirty="0">
                <a:latin typeface="+mn-lt"/>
              </a:rPr>
              <a:t>Graph of the time to complete each task.</a:t>
            </a:r>
            <a:endParaRPr lang="pt-PT" sz="1800" dirty="0">
              <a:latin typeface="+mn-lt"/>
            </a:endParaRPr>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highlight>
                  <a:srgbClr val="F5F5F5"/>
                </a:highlight>
              </a:rPr>
              <a:t>Performance</a:t>
            </a:r>
          </a:p>
          <a:p>
            <a:pPr lvl="2" fontAlgn="base"/>
            <a:r>
              <a:rPr lang="en-US" b="1" dirty="0">
                <a:solidFill>
                  <a:srgbClr val="000000"/>
                </a:solidFill>
                <a:highlight>
                  <a:srgbClr val="F5F5F5"/>
                </a:highlight>
              </a:rPr>
              <a:t>Android Debug Bridge (ADB) monitoring</a:t>
            </a:r>
          </a:p>
          <a:p>
            <a:pPr lvl="2" fontAlgn="base"/>
            <a:r>
              <a:rPr lang="en-US" b="1" i="0" dirty="0">
                <a:solidFill>
                  <a:srgbClr val="000000"/>
                </a:solidFill>
                <a:effectLst/>
                <a:highlight>
                  <a:srgbClr val="F5F5F5"/>
                </a:highlight>
              </a:rPr>
              <a:t>Network analysis</a:t>
            </a:r>
            <a:endParaRPr lang="pt-PT" b="1" dirty="0">
              <a:cs typeface="Arial"/>
            </a:endParaRPr>
          </a:p>
          <a:p>
            <a:pPr lvl="2" fontAlgn="base"/>
            <a:r>
              <a:rPr lang="en-US" i="0" dirty="0">
                <a:solidFill>
                  <a:srgbClr val="000000"/>
                </a:solidFill>
                <a:effectLst/>
                <a:highlight>
                  <a:srgbClr val="F5F5F5"/>
                </a:highlight>
              </a:rPr>
              <a:t>Test Environments</a:t>
            </a:r>
            <a:endParaRPr lang="en-US" sz="800" dirty="0">
              <a:solidFill>
                <a:srgbClr val="000000"/>
              </a:solidFill>
              <a:highlight>
                <a:srgbClr val="F5F5F5"/>
              </a:highlight>
            </a:endParaRPr>
          </a:p>
          <a:p>
            <a:pPr lvl="3" fontAlgn="base"/>
            <a:r>
              <a:rPr lang="en-US" b="1" dirty="0">
                <a:solidFill>
                  <a:srgbClr val="000000"/>
                </a:solidFill>
                <a:highlight>
                  <a:srgbClr val="F5F5F5"/>
                </a:highlight>
              </a:rPr>
              <a:t>OBU </a:t>
            </a:r>
            <a:r>
              <a:rPr lang="en-US" dirty="0">
                <a:solidFill>
                  <a:srgbClr val="000000"/>
                </a:solidFill>
                <a:highlight>
                  <a:srgbClr val="F5F5F5"/>
                </a:highlight>
              </a:rPr>
              <a:t>mode</a:t>
            </a:r>
          </a:p>
          <a:p>
            <a:pPr lvl="4" fontAlgn="base"/>
            <a:r>
              <a:rPr lang="en-US" i="0" dirty="0">
                <a:solidFill>
                  <a:srgbClr val="000000"/>
                </a:solidFill>
                <a:effectLst/>
                <a:highlight>
                  <a:srgbClr val="F5F5F5"/>
                </a:highlight>
              </a:rPr>
              <a:t>Simulation of a variable number of </a:t>
            </a:r>
            <a:r>
              <a:rPr lang="en-US" b="1" i="0" dirty="0">
                <a:solidFill>
                  <a:srgbClr val="000000"/>
                </a:solidFill>
                <a:effectLst/>
                <a:highlight>
                  <a:srgbClr val="F5F5F5"/>
                </a:highlight>
              </a:rPr>
              <a:t>CAMs</a:t>
            </a:r>
            <a:r>
              <a:rPr lang="en-US" dirty="0">
                <a:solidFill>
                  <a:srgbClr val="000000"/>
                </a:solidFill>
                <a:highlight>
                  <a:srgbClr val="F5F5F5"/>
                </a:highlight>
              </a:rPr>
              <a:t>, </a:t>
            </a:r>
            <a:r>
              <a:rPr lang="en-US" i="0" dirty="0">
                <a:solidFill>
                  <a:srgbClr val="000000"/>
                </a:solidFill>
                <a:effectLst/>
                <a:highlight>
                  <a:srgbClr val="F5F5F5"/>
                </a:highlight>
              </a:rPr>
              <a:t>sent every 100ms</a:t>
            </a:r>
          </a:p>
          <a:p>
            <a:pPr lvl="3" fontAlgn="base"/>
            <a:r>
              <a:rPr lang="en-US" b="1" dirty="0">
                <a:solidFill>
                  <a:srgbClr val="000000"/>
                </a:solidFill>
                <a:highlight>
                  <a:srgbClr val="F5F5F5"/>
                </a:highlight>
              </a:rPr>
              <a:t>TCC </a:t>
            </a:r>
            <a:r>
              <a:rPr lang="en-US" dirty="0">
                <a:solidFill>
                  <a:srgbClr val="000000"/>
                </a:solidFill>
                <a:highlight>
                  <a:srgbClr val="F5F5F5"/>
                </a:highlight>
              </a:rPr>
              <a:t>and </a:t>
            </a:r>
            <a:r>
              <a:rPr lang="en-US" b="1" dirty="0">
                <a:solidFill>
                  <a:srgbClr val="000000"/>
                </a:solidFill>
                <a:highlight>
                  <a:srgbClr val="F5F5F5"/>
                </a:highlight>
              </a:rPr>
              <a:t>VRU </a:t>
            </a:r>
            <a:r>
              <a:rPr lang="en-US" dirty="0">
                <a:solidFill>
                  <a:srgbClr val="000000"/>
                </a:solidFill>
                <a:highlight>
                  <a:srgbClr val="F5F5F5"/>
                </a:highlight>
              </a:rPr>
              <a:t>modes</a:t>
            </a:r>
          </a:p>
          <a:p>
            <a:pPr lvl="4" fontAlgn="base"/>
            <a:r>
              <a:rPr lang="en-US" dirty="0">
                <a:solidFill>
                  <a:srgbClr val="000000"/>
                </a:solidFill>
                <a:highlight>
                  <a:srgbClr val="F5F5F5"/>
                </a:highlight>
              </a:rPr>
              <a:t>Simulation of a recording of the central broker with all types of messages</a:t>
            </a:r>
            <a:endParaRPr lang="en-US" i="0" dirty="0">
              <a:solidFill>
                <a:srgbClr val="000000"/>
              </a:solidFill>
              <a:effectLst/>
              <a:highlight>
                <a:srgbClr val="F5F5F5"/>
              </a:highligh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873249" y="5903481"/>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Initial</a:t>
            </a:r>
            <a:r>
              <a:rPr lang="pt-PT" sz="1800" dirty="0">
                <a:latin typeface="+mn-lt"/>
              </a:rPr>
              <a:t> </a:t>
            </a:r>
            <a:r>
              <a:rPr lang="pt-PT" sz="1800" dirty="0" err="1">
                <a:latin typeface="+mn-lt"/>
              </a:rPr>
              <a:t>results</a:t>
            </a:r>
            <a:r>
              <a:rPr lang="pt-PT" sz="1800" dirty="0">
                <a:latin typeface="+mn-lt"/>
              </a:rPr>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03481"/>
            <a:ext cx="2127522"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err="1">
                <a:latin typeface="+mn-lt"/>
              </a:rPr>
              <a:t>End</a:t>
            </a:r>
            <a:r>
              <a:rPr lang="pt-PT" sz="1800" dirty="0">
                <a:latin typeface="+mn-lt"/>
              </a:rPr>
              <a:t> </a:t>
            </a:r>
            <a:r>
              <a:rPr lang="pt-PT" sz="1800" dirty="0" err="1">
                <a:latin typeface="+mn-lt"/>
              </a:rPr>
              <a:t>results</a:t>
            </a:r>
            <a:r>
              <a:rPr lang="pt-PT" sz="1800" dirty="0">
                <a:latin typeface="+mn-lt"/>
              </a:rPr>
              <a:t> (1 </a:t>
            </a:r>
            <a:r>
              <a:rPr lang="pt-PT" sz="1800" dirty="0" err="1">
                <a:latin typeface="+mn-lt"/>
              </a:rPr>
              <a:t>hour</a:t>
            </a:r>
            <a:r>
              <a:rPr lang="pt-PT" sz="1800" dirty="0">
                <a:latin typeface="+mn-lt"/>
              </a:rPr>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633684" y="5738570"/>
            <a:ext cx="2743200"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TCC </a:t>
            </a:r>
            <a:r>
              <a:rPr lang="pt-PT" sz="1800" dirty="0" err="1">
                <a:latin typeface="+mn-lt"/>
              </a:rPr>
              <a:t>and</a:t>
            </a:r>
            <a:r>
              <a:rPr lang="pt-PT" sz="1800" dirty="0">
                <a:latin typeface="+mn-lt"/>
              </a:rPr>
              <a:t> </a:t>
            </a:r>
            <a:r>
              <a:rPr lang="pt-PT" sz="1800" b="1" dirty="0">
                <a:latin typeface="+mn-lt"/>
              </a:rPr>
              <a:t>VRU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2035400" y="5738570"/>
            <a:ext cx="1953279"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b="1" dirty="0">
                <a:latin typeface="+mn-lt"/>
              </a:rPr>
              <a:t>OBU</a:t>
            </a:r>
            <a:r>
              <a:rPr lang="pt-PT" sz="1800" dirty="0">
                <a:latin typeface="+mn-lt"/>
              </a:rPr>
              <a:t> </a:t>
            </a:r>
            <a:r>
              <a:rPr lang="pt-PT" sz="1800" dirty="0" err="1">
                <a:latin typeface="+mn-lt"/>
              </a:rPr>
              <a:t>mode</a:t>
            </a:r>
            <a:r>
              <a:rPr lang="pt-PT" sz="1800" dirty="0">
                <a:latin typeface="+mn-lt"/>
              </a:rPr>
              <a:t> </a:t>
            </a:r>
            <a:r>
              <a:rPr lang="pt-PT" sz="1800" dirty="0" err="1">
                <a:latin typeface="+mn-lt"/>
              </a:rPr>
              <a:t>test</a:t>
            </a:r>
            <a:endParaRPr lang="pt-PT" sz="1800" dirty="0">
              <a:latin typeface="+mn-lt"/>
            </a:endParaRPr>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6898901" y="5776074"/>
            <a:ext cx="4471017"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Speed </a:t>
            </a:r>
            <a:r>
              <a:rPr lang="pt-PT" sz="1800" dirty="0" err="1">
                <a:latin typeface="+mn-lt"/>
              </a:rPr>
              <a:t>bump</a:t>
            </a:r>
            <a:r>
              <a:rPr lang="pt-PT" sz="1800" dirty="0">
                <a:latin typeface="+mn-lt"/>
              </a:rPr>
              <a:t> </a:t>
            </a:r>
            <a:r>
              <a:rPr lang="pt-PT" sz="1800" dirty="0" err="1">
                <a:latin typeface="+mn-lt"/>
              </a:rPr>
              <a:t>detection</a:t>
            </a:r>
            <a:r>
              <a:rPr lang="pt-PT" sz="1800" dirty="0">
                <a:latin typeface="+mn-lt"/>
              </a:rPr>
              <a:t> </a:t>
            </a:r>
            <a:r>
              <a:rPr lang="pt-PT" sz="1800" dirty="0" err="1">
                <a:latin typeface="+mn-lt"/>
              </a:rPr>
              <a:t>using</a:t>
            </a:r>
            <a:r>
              <a:rPr lang="pt-PT" sz="1800" dirty="0">
                <a:latin typeface="+mn-lt"/>
              </a:rPr>
              <a:t> </a:t>
            </a:r>
            <a:r>
              <a:rPr lang="pt-PT" sz="1800" dirty="0" err="1">
                <a:latin typeface="+mn-lt"/>
              </a:rPr>
              <a:t>the</a:t>
            </a:r>
            <a:r>
              <a:rPr lang="pt-PT" sz="1800" dirty="0">
                <a:latin typeface="+mn-lt"/>
              </a:rPr>
              <a:t> </a:t>
            </a:r>
            <a:r>
              <a:rPr lang="pt-PT" sz="1800" dirty="0" err="1">
                <a:latin typeface="+mn-lt"/>
              </a:rPr>
              <a:t>gyroscope</a:t>
            </a:r>
            <a:endParaRPr lang="pt-PT" sz="1800" dirty="0">
              <a:latin typeface="+mn-lt"/>
            </a:endParaRPr>
          </a:p>
        </p:txBody>
      </p:sp>
      <p:sp>
        <p:nvSpPr>
          <p:cNvPr id="4" name="CaixaDeTexto 8">
            <a:extLst>
              <a:ext uri="{FF2B5EF4-FFF2-40B4-BE49-F238E27FC236}">
                <a16:creationId xmlns:a16="http://schemas.microsoft.com/office/drawing/2014/main" id="{ACFC91A3-71B5-0FA1-2258-AF70217DA8F7}"/>
              </a:ext>
            </a:extLst>
          </p:cNvPr>
          <p:cNvSpPr txBox="1"/>
          <p:nvPr/>
        </p:nvSpPr>
        <p:spPr>
          <a:xfrm>
            <a:off x="1523935" y="5776074"/>
            <a:ext cx="3409533"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Smartphone </a:t>
            </a:r>
            <a:r>
              <a:rPr lang="pt-PT" sz="1800" dirty="0" err="1">
                <a:latin typeface="+mn-lt"/>
              </a:rPr>
              <a:t>vs</a:t>
            </a:r>
            <a:r>
              <a:rPr lang="pt-PT" sz="1800" dirty="0">
                <a:latin typeface="+mn-lt"/>
              </a:rPr>
              <a:t> </a:t>
            </a:r>
            <a:r>
              <a:rPr lang="pt-PT" sz="1800" b="1" dirty="0">
                <a:latin typeface="+mn-lt"/>
              </a:rPr>
              <a:t>OBU </a:t>
            </a:r>
            <a:r>
              <a:rPr lang="pt-PT" sz="1800" dirty="0" err="1">
                <a:latin typeface="+mn-lt"/>
              </a:rPr>
              <a:t>barometer</a:t>
            </a:r>
            <a:endParaRPr lang="pt-PT" sz="1800" b="1" dirty="0">
              <a:latin typeface="+mn-lt"/>
            </a:endParaRPr>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
        <p:nvSpPr>
          <p:cNvPr id="15" name="Rectangle 14">
            <a:extLst>
              <a:ext uri="{FF2B5EF4-FFF2-40B4-BE49-F238E27FC236}">
                <a16:creationId xmlns:a16="http://schemas.microsoft.com/office/drawing/2014/main" id="{2D26E9AC-5A15-7C22-D980-FE592935FD7E}"/>
              </a:ext>
            </a:extLst>
          </p:cNvPr>
          <p:cNvSpPr/>
          <p:nvPr/>
        </p:nvSpPr>
        <p:spPr>
          <a:xfrm>
            <a:off x="7172324" y="2520950"/>
            <a:ext cx="266701"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826CD7-44DC-0626-D5A1-BBD041D9BE76}"/>
              </a:ext>
            </a:extLst>
          </p:cNvPr>
          <p:cNvSpPr/>
          <p:nvPr/>
        </p:nvSpPr>
        <p:spPr>
          <a:xfrm>
            <a:off x="11141075" y="2520950"/>
            <a:ext cx="142875"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7973290" cy="4351338"/>
          </a:xfrm>
        </p:spPr>
        <p:txBody>
          <a:bodyPr vert="horz" lIns="91440" tIns="45720" rIns="91440" bIns="45720" rtlCol="0" anchor="t">
            <a:noAutofit/>
          </a:bodyPr>
          <a:lstStyle/>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ITS</a:t>
            </a:r>
            <a:r>
              <a:rPr lang="pt-PT" sz="2000" dirty="0"/>
              <a:t> /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400" dirty="0"/>
          </a:p>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endParaRPr lang="pt-PT" sz="24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marL="0" indent="0" fontAlgn="base">
              <a:buNone/>
            </a:pPr>
            <a:r>
              <a:rPr lang="pt-PT" dirty="0" err="1"/>
              <a:t>Application</a:t>
            </a:r>
            <a:r>
              <a:rPr lang="pt-PT" dirty="0"/>
              <a:t> </a:t>
            </a:r>
            <a:r>
              <a:rPr lang="pt-PT" dirty="0" err="1"/>
              <a:t>available</a:t>
            </a:r>
            <a:r>
              <a:rPr lang="pt-PT" dirty="0"/>
              <a:t> </a:t>
            </a:r>
            <a:r>
              <a:rPr lang="pt-PT" dirty="0" err="1"/>
              <a:t>on</a:t>
            </a:r>
            <a:r>
              <a:rPr lang="pt-PT" dirty="0"/>
              <a:t>:</a:t>
            </a:r>
          </a:p>
          <a:p>
            <a:pPr fontAlgn="base"/>
            <a:r>
              <a:rPr lang="pt-PT" dirty="0"/>
              <a:t>Android</a:t>
            </a:r>
          </a:p>
          <a:p>
            <a:pPr fontAlgn="base"/>
            <a:r>
              <a:rPr lang="pt-PT" dirty="0"/>
              <a:t>iOS (</a:t>
            </a:r>
            <a:r>
              <a:rPr lang="pt-PT" dirty="0" err="1"/>
              <a:t>soon</a:t>
            </a:r>
            <a:r>
              <a:rPr lang="pt-PT" dirty="0"/>
              <a:t>)</a:t>
            </a:r>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Questions</a:t>
            </a:r>
            <a:endParaRPr lang="pt-PT"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31</a:t>
            </a:fld>
            <a:endParaRPr lang="pt-PT"/>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3581408" y="2733079"/>
            <a:ext cx="2839454" cy="2839454"/>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2291" y="3647835"/>
            <a:ext cx="3776618" cy="1924698"/>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3906977"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Android Play </a:t>
            </a:r>
            <a:r>
              <a:rPr lang="pt-PT" sz="1800" dirty="0" err="1">
                <a:latin typeface="+mn-lt"/>
              </a:rPr>
              <a:t>Store</a:t>
            </a:r>
            <a:endParaRPr lang="pt-PT" sz="1800" dirty="0">
              <a:latin typeface="+mn-lt"/>
            </a:endParaRPr>
          </a:p>
        </p:txBody>
      </p:sp>
      <p:sp>
        <p:nvSpPr>
          <p:cNvPr id="8" name="CaixaDeTexto 8">
            <a:extLst>
              <a:ext uri="{FF2B5EF4-FFF2-40B4-BE49-F238E27FC236}">
                <a16:creationId xmlns:a16="http://schemas.microsoft.com/office/drawing/2014/main" id="{B3364B93-526D-DE19-C91F-F41F4BD40F38}"/>
              </a:ext>
            </a:extLst>
          </p:cNvPr>
          <p:cNvSpPr txBox="1"/>
          <p:nvPr/>
        </p:nvSpPr>
        <p:spPr>
          <a:xfrm>
            <a:off x="7516442" y="5692081"/>
            <a:ext cx="2188315" cy="369332"/>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800" dirty="0">
                <a:latin typeface="+mn-lt"/>
              </a:rPr>
              <a:t>Apple App </a:t>
            </a:r>
            <a:r>
              <a:rPr lang="pt-PT" sz="1800" dirty="0" err="1">
                <a:latin typeface="+mn-lt"/>
              </a:rPr>
              <a:t>Store</a:t>
            </a:r>
            <a:endParaRPr lang="pt-PT" sz="1800" dirty="0">
              <a:latin typeface="+mn-lt"/>
            </a:endParaRPr>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+1.6M </a:t>
            </a:r>
            <a:r>
              <a:rPr lang="pt-PT" dirty="0" err="1"/>
              <a:t>vehicles</a:t>
            </a:r>
            <a:r>
              <a:rPr lang="pt-PT" dirty="0"/>
              <a:t> in </a:t>
            </a:r>
            <a:r>
              <a:rPr lang="pt-PT" dirty="0" err="1"/>
              <a:t>circulation</a:t>
            </a:r>
            <a:endParaRPr lang="pt-PT" dirty="0"/>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pPr lvl="1"/>
            <a:r>
              <a:rPr lang="pt-PT" dirty="0" err="1"/>
              <a:t>Safety</a:t>
            </a:r>
            <a:r>
              <a:rPr lang="pt-PT" dirty="0"/>
              <a:t> </a:t>
            </a:r>
            <a:r>
              <a:rPr lang="pt-PT" dirty="0" err="1"/>
              <a:t>measures</a:t>
            </a:r>
            <a:r>
              <a:rPr lang="pt-PT" dirty="0"/>
              <a:t> </a:t>
            </a:r>
            <a:r>
              <a:rPr lang="pt-PT" dirty="0" err="1"/>
              <a:t>haven’t</a:t>
            </a:r>
            <a:r>
              <a:rPr lang="pt-PT" dirty="0"/>
              <a:t> </a:t>
            </a:r>
            <a:r>
              <a:rPr lang="pt-PT" dirty="0" err="1"/>
              <a:t>been</a:t>
            </a:r>
            <a:r>
              <a:rPr lang="pt-PT" dirty="0"/>
              <a:t> </a:t>
            </a:r>
            <a:r>
              <a:rPr lang="pt-PT" dirty="0" err="1"/>
              <a:t>very</a:t>
            </a:r>
            <a:r>
              <a:rPr lang="pt-PT" dirty="0"/>
              <a:t> </a:t>
            </a:r>
            <a:r>
              <a:rPr lang="pt-PT" dirty="0" err="1"/>
              <a:t>effective</a:t>
            </a:r>
            <a:endParaRPr lang="pt-PT" dirty="0"/>
          </a:p>
          <a:p>
            <a:r>
              <a:rPr lang="pt-PT" dirty="0" err="1"/>
              <a:t>Road</a:t>
            </a:r>
            <a:r>
              <a:rPr lang="pt-PT" dirty="0"/>
              <a:t> </a:t>
            </a:r>
            <a:r>
              <a:rPr lang="pt-PT" dirty="0" err="1"/>
              <a:t>congestion</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666" y="365125"/>
            <a:ext cx="11430001" cy="1325563"/>
          </a:xfrm>
        </p:spPr>
        <p:txBody>
          <a:bodyPr>
            <a:normAutofit/>
          </a:bodyPr>
          <a:lstStyle/>
          <a:p>
            <a:r>
              <a:rPr lang="pt-PT" sz="4000" dirty="0"/>
              <a:t>C-ITS (</a:t>
            </a:r>
            <a:r>
              <a:rPr lang="pt-PT" sz="4000" dirty="0" err="1"/>
              <a:t>Cooperative</a:t>
            </a:r>
            <a:r>
              <a:rPr lang="pt-PT" sz="4000" dirty="0"/>
              <a:t> </a:t>
            </a:r>
            <a:r>
              <a:rPr lang="pt-PT" sz="4000" dirty="0" err="1"/>
              <a:t>Intelligent</a:t>
            </a:r>
            <a:r>
              <a:rPr lang="pt-PT" sz="4000" dirty="0"/>
              <a:t> </a:t>
            </a:r>
            <a:r>
              <a:rPr lang="pt-PT" sz="4000" dirty="0" err="1"/>
              <a:t>Transportation</a:t>
            </a:r>
            <a:r>
              <a:rPr lang="pt-PT" sz="4000" dirty="0"/>
              <a:t> </a:t>
            </a:r>
            <a:r>
              <a:rPr lang="en-GB" sz="4000" dirty="0"/>
              <a:t>Systems</a:t>
            </a:r>
            <a:r>
              <a:rPr lang="pt-PT" sz="4000"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829015" y="5366330"/>
            <a:ext cx="768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dirty="0"/>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6114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ts val="3000"/>
              </a:lnSpc>
              <a:spcBef>
                <a:spcPts val="600"/>
              </a:spcBef>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lnSpc>
                <a:spcPts val="3000"/>
              </a:lnSpc>
              <a:spcBef>
                <a:spcPts val="600"/>
              </a:spcBef>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lnSpc>
                <a:spcPts val="2500"/>
              </a:lnSpc>
              <a:spcBef>
                <a:spcPts val="600"/>
              </a:spcBef>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lnSpc>
                <a:spcPts val="2500"/>
              </a:lnSpc>
              <a:spcBef>
                <a:spcPts val="600"/>
              </a:spcBef>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lnSpc>
                <a:spcPts val="3000"/>
              </a:lnSpc>
              <a:spcBef>
                <a:spcPts val="600"/>
              </a:spcBef>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endParaRPr lang="pt-PT" sz="2800" dirty="0">
              <a:ea typeface="+mn-lt"/>
              <a:cs typeface="+mn-lt"/>
            </a:endParaRPr>
          </a:p>
          <a:p>
            <a:pPr marL="457200" indent="-457200">
              <a:lnSpc>
                <a:spcPts val="3000"/>
              </a:lnSpc>
              <a:spcBef>
                <a:spcPts val="600"/>
              </a:spcBef>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49920"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err="1"/>
              <a:t>Multi-platform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dirty="0"/>
              <a:t>Interface </a:t>
            </a:r>
            <a:r>
              <a:rPr lang="pt-PT" dirty="0" err="1"/>
              <a:t>with</a:t>
            </a:r>
            <a:r>
              <a:rPr lang="pt-PT" dirty="0"/>
              <a:t> </a:t>
            </a:r>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36353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2643319" y="1027906"/>
            <a:ext cx="6905361" cy="5636591"/>
          </a:xfrm>
        </p:spPr>
      </p:pic>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35213</TotalTime>
  <Words>3156</Words>
  <Application>Microsoft Office PowerPoint</Application>
  <PresentationFormat>Widescreen</PresentationFormat>
  <Paragraphs>384</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308</cp:revision>
  <dcterms:created xsi:type="dcterms:W3CDTF">2012-08-15T17:17:20Z</dcterms:created>
  <dcterms:modified xsi:type="dcterms:W3CDTF">2024-07-07T10:26:34Z</dcterms:modified>
</cp:coreProperties>
</file>